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5" r:id="rId14"/>
    <p:sldId id="270" r:id="rId15"/>
    <p:sldId id="271" r:id="rId16"/>
    <p:sldId id="272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239AD-E935-4B3E-B179-A82B9EC60FD1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173A9-8BC7-4A9A-ABAE-E601DFDC7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3A9-8BC7-4A9A-ABAE-E601DFDC74E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214554"/>
            <a:ext cx="8421624" cy="76809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360"/>
              </a:lnSpc>
            </a:pPr>
            <a:r>
              <a:rPr lang="ru" sz="2700" dirty="0">
                <a:latin typeface="Calibri"/>
              </a:rPr>
              <a:t>Инновационное развитие энергетики и трансформация энергетических рынков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44" y="64886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29190" y="357166"/>
            <a:ext cx="400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Основы АСУ систем электроснабжения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896112"/>
            <a:ext cx="1975104" cy="207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496" y="877824"/>
            <a:ext cx="2060448" cy="5148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872" y="896112"/>
            <a:ext cx="1972056" cy="231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920" y="3297936"/>
            <a:ext cx="1969008" cy="368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03720" y="871728"/>
            <a:ext cx="2069592" cy="256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6768" y="3236976"/>
            <a:ext cx="2063496" cy="4297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5656" y="27432"/>
            <a:ext cx="6946392" cy="401172"/>
          </a:xfrm>
          <a:prstGeom prst="rect">
            <a:avLst/>
          </a:prstGeom>
          <a:solidFill>
            <a:srgbClr val="4C82C0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640"/>
              </a:lnSpc>
            </a:pPr>
            <a:r>
              <a:rPr lang="ru" sz="2200" dirty="0">
                <a:solidFill>
                  <a:srgbClr val="FFFFFF"/>
                </a:solidFill>
                <a:latin typeface="Calibri"/>
              </a:rPr>
              <a:t>Ключевые направления развития технологий потребления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0416" y="426720"/>
            <a:ext cx="1434064" cy="359074"/>
          </a:xfrm>
          <a:prstGeom prst="rect">
            <a:avLst/>
          </a:prstGeom>
          <a:solidFill>
            <a:srgbClr val="4C82C0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640"/>
              </a:lnSpc>
            </a:pPr>
            <a:r>
              <a:rPr lang="ru" sz="2200" dirty="0">
                <a:solidFill>
                  <a:srgbClr val="FFFFFF"/>
                </a:solidFill>
                <a:latin typeface="Calibri"/>
              </a:rPr>
              <a:t>энергии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4424" y="1392936"/>
            <a:ext cx="1752600" cy="10027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320"/>
              </a:lnSpc>
            </a:pPr>
            <a:r>
              <a:rPr lang="ru" sz="1100">
                <a:latin typeface="Calibri"/>
              </a:rPr>
              <a:t>Технологии повышения эффективности традиционной генерации: когенерация, новые поколения АЭС, повышение эффективности турбин и др.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0520" y="3249168"/>
            <a:ext cx="1737360" cy="838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320"/>
              </a:lnSpc>
            </a:pPr>
            <a:r>
              <a:rPr lang="ru" sz="1100">
                <a:latin typeface="Calibri"/>
              </a:rPr>
              <a:t>Технологии хранения и распределения электрической энергии: «умные» сети, накопители и</a:t>
            </a:r>
          </a:p>
          <a:p>
            <a:pPr indent="0" algn="ctr">
              <a:lnSpc>
                <a:spcPts val="1340"/>
              </a:lnSpc>
            </a:pPr>
            <a:r>
              <a:rPr lang="ru" sz="1100">
                <a:latin typeface="Calibri"/>
              </a:rPr>
              <a:t>др.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0520" y="4928616"/>
            <a:ext cx="1716024" cy="8351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320"/>
              </a:lnSpc>
            </a:pPr>
            <a:r>
              <a:rPr lang="ru" sz="1100">
                <a:latin typeface="Calibri"/>
              </a:rPr>
              <a:t>Технологии</a:t>
            </a:r>
          </a:p>
          <a:p>
            <a:pPr indent="0" algn="ctr">
              <a:lnSpc>
                <a:spcPts val="1320"/>
              </a:lnSpc>
            </a:pPr>
            <a:r>
              <a:rPr lang="ru" sz="1100">
                <a:latin typeface="Calibri"/>
              </a:rPr>
              <a:t>распределенной генерации малые модульные АЭС, солнечные панели, ветряные генераторы и др.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12792" y="1557528"/>
            <a:ext cx="1734312" cy="13380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320"/>
              </a:lnSpc>
              <a:spcBef>
                <a:spcPts val="2450"/>
              </a:spcBef>
            </a:pPr>
            <a:r>
              <a:rPr lang="ru" sz="1100">
                <a:latin typeface="Calibri"/>
              </a:rPr>
              <a:t>Технологии повышения энергетической эффективности бытовых приборов:</a:t>
            </a:r>
          </a:p>
          <a:p>
            <a:pPr indent="0" algn="ctr">
              <a:lnSpc>
                <a:spcPts val="1320"/>
              </a:lnSpc>
            </a:pPr>
            <a:r>
              <a:rPr lang="ru" sz="1100">
                <a:latin typeface="Calibri"/>
              </a:rPr>
              <a:t>светодиодное освещение, системы интеллектуального управления</a:t>
            </a:r>
          </a:p>
          <a:p>
            <a:pPr indent="0" algn="ctr">
              <a:lnSpc>
                <a:spcPts val="1320"/>
              </a:lnSpc>
              <a:spcAft>
                <a:spcPts val="2450"/>
              </a:spcAft>
            </a:pPr>
            <a:r>
              <a:rPr lang="ru" sz="1100">
                <a:latin typeface="Calibri"/>
              </a:rPr>
              <a:t>электроприборами и др.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34128" y="4099560"/>
            <a:ext cx="1685544" cy="15057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320"/>
              </a:lnSpc>
              <a:spcBef>
                <a:spcPts val="2450"/>
              </a:spcBef>
            </a:pPr>
            <a:r>
              <a:rPr lang="ru" sz="1100">
                <a:latin typeface="Calibri"/>
              </a:rPr>
              <a:t>Технологии «умного строительства»: активные и пассивные дома,ресурсноэффективное градостроительство, интеллектуальные системы кондиционирования и отопления и др.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77456" y="1527048"/>
            <a:ext cx="1746504" cy="13380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320"/>
              </a:lnSpc>
              <a:spcBef>
                <a:spcPts val="2310"/>
              </a:spcBef>
              <a:spcAft>
                <a:spcPts val="2310"/>
              </a:spcAft>
            </a:pPr>
            <a:r>
              <a:rPr lang="ru" sz="1100">
                <a:latin typeface="Calibri"/>
              </a:rPr>
              <a:t>Технологии оптимизации энергопотребления: повышение энергетической эффективности промышленных установок, использование вторичных энергоносителей, теплоизоляция зданий и др.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43928" y="4181856"/>
            <a:ext cx="1831848" cy="13380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320"/>
              </a:lnSpc>
              <a:spcBef>
                <a:spcPts val="2940"/>
              </a:spcBef>
            </a:pPr>
            <a:r>
              <a:rPr lang="ru" sz="1100">
                <a:latin typeface="Calibri"/>
              </a:rPr>
              <a:t>Технологии энерго- и ресурсообеспечения новых промышленных производств: нефтегазохимии, производств металлов и сплавов, пластмасс, азотных удобрений, гелиевой промышленности и др.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4840" y="6306312"/>
            <a:ext cx="1216152" cy="158496"/>
          </a:xfrm>
          <a:prstGeom prst="rect">
            <a:avLst/>
          </a:prstGeom>
          <a:solidFill>
            <a:srgbClr val="CD6D1E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20"/>
              </a:lnSpc>
            </a:pPr>
            <a:r>
              <a:rPr lang="ru" sz="1000" b="1" i="1">
                <a:solidFill>
                  <a:srgbClr val="FFFFFF"/>
                </a:solidFill>
                <a:latin typeface="Calibri"/>
              </a:rPr>
              <a:t>Электроэнергетика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07208" y="6281928"/>
            <a:ext cx="1344168" cy="158496"/>
          </a:xfrm>
          <a:prstGeom prst="rect">
            <a:avLst/>
          </a:prstGeom>
          <a:solidFill>
            <a:srgbClr val="2B63A3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20"/>
              </a:lnSpc>
            </a:pPr>
            <a:r>
              <a:rPr lang="ru" sz="1000" b="1" i="1">
                <a:solidFill>
                  <a:srgbClr val="FFFFFF"/>
                </a:solidFill>
                <a:latin typeface="Calibri"/>
              </a:rPr>
              <a:t>Транспортный сектор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72456" y="6306312"/>
            <a:ext cx="1014984" cy="158496"/>
          </a:xfrm>
          <a:prstGeom prst="rect">
            <a:avLst/>
          </a:prstGeom>
          <a:solidFill>
            <a:srgbClr val="779737"/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1220"/>
              </a:lnSpc>
            </a:pPr>
            <a:r>
              <a:rPr lang="ru" sz="1000" b="1" i="1">
                <a:solidFill>
                  <a:srgbClr val="FFFFFF"/>
                </a:solidFill>
                <a:latin typeface="Calibri"/>
              </a:rPr>
              <a:t>Бытовой сектор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239000" y="6281928"/>
            <a:ext cx="1402080" cy="158496"/>
          </a:xfrm>
          <a:prstGeom prst="rect">
            <a:avLst/>
          </a:prstGeom>
          <a:solidFill>
            <a:srgbClr val="2788A1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20"/>
              </a:lnSpc>
            </a:pPr>
            <a:r>
              <a:rPr lang="ru" sz="1000" b="1" i="1">
                <a:solidFill>
                  <a:srgbClr val="FFFFFF"/>
                </a:solidFill>
                <a:latin typeface="Calibri"/>
              </a:rPr>
              <a:t>Промышленный сектор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96" y="1018032"/>
            <a:ext cx="8659368" cy="2630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36" y="4020312"/>
            <a:ext cx="4178808" cy="2578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632" y="4029456"/>
            <a:ext cx="4218432" cy="25694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2232" y="64008"/>
            <a:ext cx="6373368" cy="563880"/>
          </a:xfrm>
          <a:prstGeom prst="rect">
            <a:avLst/>
          </a:prstGeom>
          <a:solidFill>
            <a:srgbClr val="79A9D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400"/>
              </a:lnSpc>
            </a:pPr>
            <a:r>
              <a:rPr lang="ru" sz="2000">
                <a:solidFill>
                  <a:srgbClr val="FFFFFF"/>
                </a:solidFill>
                <a:latin typeface="Calibri"/>
              </a:rPr>
              <a:t>Ключевые направления развития технологий потребления</a:t>
            </a:r>
          </a:p>
          <a:p>
            <a:pPr indent="0">
              <a:lnSpc>
                <a:spcPts val="2400"/>
              </a:lnSpc>
            </a:pPr>
            <a:r>
              <a:rPr lang="ru" sz="2000">
                <a:solidFill>
                  <a:srgbClr val="FFFFFF"/>
                </a:solidFill>
                <a:latin typeface="Calibri"/>
              </a:rPr>
              <a:t>энергии для населения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70888" y="801624"/>
            <a:ext cx="5730240" cy="176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710"/>
              </a:lnSpc>
            </a:pPr>
            <a:r>
              <a:rPr lang="ru" sz="1400" b="1">
                <a:solidFill>
                  <a:srgbClr val="7F7F7F"/>
                </a:solidFill>
                <a:latin typeface="Calibri"/>
              </a:rPr>
              <a:t>Автономность    «Умные» системы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9536" y="3791712"/>
            <a:ext cx="2980944" cy="1889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710"/>
              </a:lnSpc>
            </a:pPr>
            <a:r>
              <a:rPr lang="ru" sz="1400" b="1">
                <a:solidFill>
                  <a:srgbClr val="7F7F7F"/>
                </a:solidFill>
                <a:latin typeface="Calibri"/>
              </a:rPr>
              <a:t>Диверсификация источников энергии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88736" y="3791712"/>
            <a:ext cx="1767840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710"/>
              </a:lnSpc>
            </a:pPr>
            <a:r>
              <a:rPr lang="ru" sz="1400" b="1">
                <a:solidFill>
                  <a:srgbClr val="7F7F7F"/>
                </a:solidFill>
                <a:latin typeface="Calibri"/>
              </a:rPr>
              <a:t>Энергоэффективность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8" y="1207008"/>
            <a:ext cx="1712976" cy="1155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8" y="2493264"/>
            <a:ext cx="1712976" cy="1158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44" y="3785616"/>
            <a:ext cx="1688592" cy="1146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48" y="5071872"/>
            <a:ext cx="1712976" cy="11551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4600" y="1444752"/>
            <a:ext cx="5971032" cy="2005584"/>
          </a:xfrm>
          <a:prstGeom prst="rect">
            <a:avLst/>
          </a:prstGeom>
          <a:solidFill>
            <a:srgbClr val="4C82C0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048"/>
              </a:lnSpc>
              <a:spcAft>
                <a:spcPts val="2800"/>
              </a:spcAft>
            </a:pPr>
            <a:r>
              <a:rPr lang="ru" sz="2700">
                <a:solidFill>
                  <a:srgbClr val="FFFFFF"/>
                </a:solidFill>
                <a:latin typeface="Calibri"/>
              </a:rPr>
              <a:t>Исторические процессы инновационного развития в энергетике</a:t>
            </a:r>
          </a:p>
          <a:p>
            <a:pPr indent="0">
              <a:lnSpc>
                <a:spcPts val="3072"/>
              </a:lnSpc>
              <a:spcAft>
                <a:spcPts val="2800"/>
              </a:spcAft>
            </a:pPr>
            <a:r>
              <a:rPr lang="ru" sz="2700">
                <a:solidFill>
                  <a:srgbClr val="FFFFFF"/>
                </a:solidFill>
                <a:latin typeface="Calibri"/>
              </a:rPr>
              <a:t>Ключевые перспективные направления инноваций в энергетике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44496" y="3962400"/>
            <a:ext cx="5193792" cy="774192"/>
          </a:xfrm>
          <a:prstGeom prst="rect">
            <a:avLst/>
          </a:prstGeom>
          <a:solidFill>
            <a:srgbClr val="4C82C0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048"/>
              </a:lnSpc>
              <a:spcBef>
                <a:spcPts val="2800"/>
              </a:spcBef>
              <a:spcAft>
                <a:spcPts val="2800"/>
              </a:spcAft>
            </a:pPr>
            <a:r>
              <a:rPr lang="ru" sz="2700">
                <a:solidFill>
                  <a:srgbClr val="FFFF00"/>
                </a:solidFill>
                <a:latin typeface="Calibri"/>
              </a:rPr>
              <a:t>Трансформация энергетических рынков под влиянием инноваций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4600" y="5312664"/>
            <a:ext cx="4663440" cy="713232"/>
          </a:xfrm>
          <a:prstGeom prst="rect">
            <a:avLst/>
          </a:prstGeom>
          <a:solidFill>
            <a:srgbClr val="4C82C0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072"/>
              </a:lnSpc>
              <a:spcBef>
                <a:spcPts val="2800"/>
              </a:spcBef>
            </a:pPr>
            <a:r>
              <a:rPr lang="ru" sz="2700">
                <a:solidFill>
                  <a:srgbClr val="FFFFFF"/>
                </a:solidFill>
                <a:latin typeface="Calibri"/>
              </a:rPr>
              <a:t>Возможности инновационного развития в России и риски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0"/>
            <a:ext cx="7615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Интеллектуальное управление энергосистемой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992" y="1731264"/>
            <a:ext cx="4639056" cy="45567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6136" y="15240"/>
            <a:ext cx="5928360" cy="554736"/>
          </a:xfrm>
          <a:prstGeom prst="rect">
            <a:avLst/>
          </a:prstGeom>
          <a:solidFill>
            <a:srgbClr val="4C82C0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400"/>
              </a:lnSpc>
            </a:pPr>
            <a:r>
              <a:rPr lang="ru" sz="1900">
                <a:solidFill>
                  <a:srgbClr val="FFFFFF"/>
                </a:solidFill>
                <a:latin typeface="Calibri"/>
              </a:rPr>
              <a:t>Трансформация энергетических рынков под влиянием инноваций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9984" y="704088"/>
            <a:ext cx="3252216" cy="1615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1460"/>
              </a:lnSpc>
              <a:spcAft>
                <a:spcPts val="1960"/>
              </a:spcAft>
            </a:pPr>
            <a:r>
              <a:rPr lang="ru" sz="1200" b="1">
                <a:solidFill>
                  <a:srgbClr val="7F7F7F"/>
                </a:solidFill>
                <a:latin typeface="Calibri"/>
              </a:rPr>
              <a:t>Новое предложение, изменение карты торговли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7744" y="2709672"/>
            <a:ext cx="1139952" cy="8930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40"/>
              </a:lnSpc>
            </a:pPr>
            <a:r>
              <a:rPr lang="ru" sz="1200" b="1">
                <a:solidFill>
                  <a:srgbClr val="7F7F7F"/>
                </a:solidFill>
                <a:latin typeface="Calibri"/>
              </a:rPr>
              <a:t>Новые условия использования и конкуренции для</a:t>
            </a:r>
          </a:p>
          <a:p>
            <a:pPr indent="0">
              <a:lnSpc>
                <a:spcPts val="1440"/>
              </a:lnSpc>
            </a:pPr>
            <a:r>
              <a:rPr lang="ru" sz="1200" b="1">
                <a:solidFill>
                  <a:srgbClr val="7F7F7F"/>
                </a:solidFill>
                <a:latin typeface="Calibri"/>
              </a:rPr>
              <a:t>энергоресурсов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285860"/>
            <a:ext cx="1524000" cy="457200"/>
          </a:xfrm>
          <a:prstGeom prst="rect">
            <a:avLst/>
          </a:prstGeom>
          <a:solidFill>
            <a:srgbClr val="4C82C0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200"/>
              </a:lnSpc>
              <a:spcBef>
                <a:spcPts val="1960"/>
              </a:spcBef>
            </a:pPr>
            <a:r>
              <a:rPr lang="ru" sz="1100" dirty="0">
                <a:solidFill>
                  <a:srgbClr val="FFFFFF"/>
                </a:solidFill>
                <a:latin typeface="Calibri"/>
              </a:rPr>
              <a:t>Расширение доступности источников энергии, диверсификация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84376" y="2615184"/>
            <a:ext cx="88392" cy="100584"/>
          </a:xfrm>
          <a:prstGeom prst="rect">
            <a:avLst/>
          </a:prstGeom>
          <a:solidFill>
            <a:srgbClr val="4C82C0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40"/>
              </a:lnSpc>
            </a:pPr>
            <a:r>
              <a:rPr lang="ru" sz="1100">
                <a:solidFill>
                  <a:srgbClr val="FFFFFF"/>
                </a:solidFill>
                <a:latin typeface="Calibri"/>
              </a:rPr>
              <a:t>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14800" y="1746504"/>
            <a:ext cx="838200" cy="1249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1340"/>
              </a:lnSpc>
            </a:pPr>
            <a:r>
              <a:rPr lang="ru" sz="1100" dirty="0">
                <a:solidFill>
                  <a:srgbClr val="FFFFFF"/>
                </a:solidFill>
                <a:latin typeface="Calibri"/>
              </a:rPr>
              <a:t>предложения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5816" y="2770632"/>
            <a:ext cx="1530096" cy="771144"/>
          </a:xfrm>
          <a:prstGeom prst="rect">
            <a:avLst/>
          </a:prstGeom>
          <a:solidFill>
            <a:srgbClr val="4C82C0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200"/>
              </a:lnSpc>
            </a:pPr>
            <a:r>
              <a:rPr lang="ru" sz="1100">
                <a:solidFill>
                  <a:srgbClr val="FFFFFF"/>
                </a:solidFill>
                <a:latin typeface="Calibri"/>
              </a:rPr>
              <a:t>Оптимизация работы системы, новые решения по регулированию неравномерности потребления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83224" y="3002280"/>
            <a:ext cx="1487424" cy="307848"/>
          </a:xfrm>
          <a:prstGeom prst="rect">
            <a:avLst/>
          </a:prstGeom>
          <a:solidFill>
            <a:srgbClr val="4C82C0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200"/>
              </a:lnSpc>
            </a:pPr>
            <a:r>
              <a:rPr lang="ru" sz="1100">
                <a:solidFill>
                  <a:srgbClr val="FFFFFF"/>
                </a:solidFill>
                <a:latin typeface="Calibri"/>
              </a:rPr>
              <a:t>Развитие межтопливной конкуренции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15768" y="5504688"/>
            <a:ext cx="926592" cy="457200"/>
          </a:xfrm>
          <a:prstGeom prst="rect">
            <a:avLst/>
          </a:prstGeom>
          <a:solidFill>
            <a:srgbClr val="4C82C0"/>
          </a:solidFill>
        </p:spPr>
        <p:txBody>
          <a:bodyPr lIns="0" tIns="0" rIns="0" bIns="0">
            <a:noAutofit/>
          </a:bodyPr>
          <a:lstStyle/>
          <a:p>
            <a:pPr marL="101600" indent="0">
              <a:lnSpc>
                <a:spcPts val="1200"/>
              </a:lnSpc>
            </a:pPr>
            <a:r>
              <a:rPr lang="ru" sz="1100">
                <a:solidFill>
                  <a:srgbClr val="FFFFFF"/>
                </a:solidFill>
                <a:latin typeface="Calibri"/>
              </a:rPr>
              <a:t>Повышение</a:t>
            </a:r>
          </a:p>
          <a:p>
            <a:pPr indent="0">
              <a:lnSpc>
                <a:spcPts val="1200"/>
              </a:lnSpc>
            </a:pPr>
            <a:r>
              <a:rPr lang="ru" sz="1100">
                <a:solidFill>
                  <a:srgbClr val="FFFFFF"/>
                </a:solidFill>
                <a:latin typeface="Calibri"/>
              </a:rPr>
              <a:t>эффективности</a:t>
            </a:r>
          </a:p>
          <a:p>
            <a:pPr marL="101600" indent="0">
              <a:lnSpc>
                <a:spcPts val="1200"/>
              </a:lnSpc>
            </a:pPr>
            <a:r>
              <a:rPr lang="ru" sz="1100">
                <a:solidFill>
                  <a:srgbClr val="FFFFFF"/>
                </a:solidFill>
                <a:latin typeface="Calibri"/>
              </a:rPr>
              <a:t>потребления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69992" y="5504688"/>
            <a:ext cx="1240536" cy="457200"/>
          </a:xfrm>
          <a:prstGeom prst="rect">
            <a:avLst/>
          </a:prstGeom>
          <a:solidFill>
            <a:srgbClr val="4C82C0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200"/>
              </a:lnSpc>
            </a:pPr>
            <a:r>
              <a:rPr lang="ru" sz="1100">
                <a:solidFill>
                  <a:srgbClr val="FFFFFF"/>
                </a:solidFill>
                <a:latin typeface="Calibri"/>
              </a:rPr>
              <a:t>Новые возможности автономного энергоснабжения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772400" y="2816352"/>
            <a:ext cx="1021080" cy="68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16"/>
              </a:lnSpc>
            </a:pPr>
            <a:r>
              <a:rPr lang="ru" sz="1200" b="1">
                <a:solidFill>
                  <a:srgbClr val="7F7F7F"/>
                </a:solidFill>
                <a:latin typeface="Calibri"/>
              </a:rPr>
              <a:t>«Размывание» границ рынков отдельных топлив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63368" y="6318504"/>
            <a:ext cx="1185672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60"/>
              </a:lnSpc>
            </a:pPr>
            <a:r>
              <a:rPr lang="ru" sz="1200" b="1">
                <a:solidFill>
                  <a:srgbClr val="7F7F7F"/>
                </a:solidFill>
                <a:latin typeface="Calibri"/>
              </a:rPr>
              <a:t>Снижение спроса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94376" y="6321552"/>
            <a:ext cx="1216152" cy="1615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60"/>
              </a:lnSpc>
            </a:pPr>
            <a:r>
              <a:rPr lang="ru" sz="1200" b="1">
                <a:solidFill>
                  <a:srgbClr val="7F7F7F"/>
                </a:solidFill>
                <a:latin typeface="Calibri"/>
              </a:rPr>
              <a:t>Децентрализация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8" y="1207008"/>
            <a:ext cx="1712976" cy="1155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8" y="2493264"/>
            <a:ext cx="1712976" cy="1158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44" y="3785616"/>
            <a:ext cx="1688592" cy="1146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48" y="5071872"/>
            <a:ext cx="1712976" cy="11551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4600" y="1444752"/>
            <a:ext cx="5971032" cy="2005584"/>
          </a:xfrm>
          <a:prstGeom prst="rect">
            <a:avLst/>
          </a:prstGeom>
          <a:solidFill>
            <a:srgbClr val="4C82C0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048"/>
              </a:lnSpc>
              <a:spcAft>
                <a:spcPts val="2800"/>
              </a:spcAft>
            </a:pPr>
            <a:r>
              <a:rPr lang="ru" sz="2700">
                <a:solidFill>
                  <a:srgbClr val="FFFFFF"/>
                </a:solidFill>
                <a:latin typeface="Calibri"/>
              </a:rPr>
              <a:t>Исторические процессы инновационного развития в энергетике</a:t>
            </a:r>
          </a:p>
          <a:p>
            <a:pPr indent="0">
              <a:lnSpc>
                <a:spcPts val="3072"/>
              </a:lnSpc>
              <a:spcAft>
                <a:spcPts val="2800"/>
              </a:spcAft>
            </a:pPr>
            <a:r>
              <a:rPr lang="ru" sz="2700">
                <a:solidFill>
                  <a:srgbClr val="FFFFFF"/>
                </a:solidFill>
                <a:latin typeface="Calibri"/>
              </a:rPr>
              <a:t>Ключевые перспективные направления инноваций в энергетике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44496" y="3962400"/>
            <a:ext cx="5193792" cy="774192"/>
          </a:xfrm>
          <a:prstGeom prst="rect">
            <a:avLst/>
          </a:prstGeom>
          <a:solidFill>
            <a:srgbClr val="4C82C0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048"/>
              </a:lnSpc>
              <a:spcBef>
                <a:spcPts val="2800"/>
              </a:spcBef>
              <a:spcAft>
                <a:spcPts val="2800"/>
              </a:spcAft>
            </a:pPr>
            <a:r>
              <a:rPr lang="ru" sz="2700">
                <a:solidFill>
                  <a:srgbClr val="FFFFFF"/>
                </a:solidFill>
                <a:latin typeface="Calibri"/>
              </a:rPr>
              <a:t>Трансформация энергетических рынков под влиянием инноваций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4600" y="5312664"/>
            <a:ext cx="4663440" cy="713232"/>
          </a:xfrm>
          <a:prstGeom prst="rect">
            <a:avLst/>
          </a:prstGeom>
          <a:solidFill>
            <a:srgbClr val="4C82C0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072"/>
              </a:lnSpc>
              <a:spcBef>
                <a:spcPts val="2800"/>
              </a:spcBef>
            </a:pPr>
            <a:r>
              <a:rPr lang="ru" sz="2700">
                <a:solidFill>
                  <a:srgbClr val="FFFF00"/>
                </a:solidFill>
                <a:latin typeface="Calibri"/>
              </a:rPr>
              <a:t>Возможности инновационного развития в России и риски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04" y="789432"/>
            <a:ext cx="8086344" cy="21823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376" y="64008"/>
            <a:ext cx="6525768" cy="548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400"/>
              </a:lnSpc>
            </a:pPr>
            <a:r>
              <a:rPr lang="ru" sz="2000">
                <a:solidFill>
                  <a:srgbClr val="FFFFFF"/>
                </a:solidFill>
                <a:latin typeface="Calibri"/>
              </a:rPr>
              <a:t>Ключевые возможности инновационного развития в России</a:t>
            </a:r>
          </a:p>
          <a:p>
            <a:pPr indent="0">
              <a:lnSpc>
                <a:spcPts val="2400"/>
              </a:lnSpc>
            </a:pPr>
            <a:r>
              <a:rPr lang="ru" sz="2000">
                <a:solidFill>
                  <a:srgbClr val="FFFFFF"/>
                </a:solidFill>
                <a:latin typeface="Calibri"/>
              </a:rPr>
              <a:t>и риски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30224" y="3447288"/>
            <a:ext cx="3108960" cy="2859024"/>
          </a:xfrm>
          <a:prstGeom prst="rect">
            <a:avLst/>
          </a:prstGeom>
          <a:solidFill>
            <a:srgbClr val="4C82C0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070"/>
              </a:lnSpc>
              <a:spcAft>
                <a:spcPts val="490"/>
              </a:spcAft>
            </a:pPr>
            <a:r>
              <a:rPr lang="ru" sz="1700" b="1">
                <a:solidFill>
                  <a:srgbClr val="FFFFFF"/>
                </a:solidFill>
                <a:latin typeface="Calibri"/>
              </a:rPr>
              <a:t>Возможности</a:t>
            </a:r>
          </a:p>
          <a:p>
            <a:pPr indent="0" algn="ctr">
              <a:lnSpc>
                <a:spcPts val="1992"/>
              </a:lnSpc>
              <a:spcAft>
                <a:spcPts val="490"/>
              </a:spcAft>
            </a:pPr>
            <a:r>
              <a:rPr lang="ru" sz="1700">
                <a:solidFill>
                  <a:srgbClr val="FFFFFF"/>
                </a:solidFill>
                <a:latin typeface="Calibri"/>
              </a:rPr>
              <a:t>- Расширение возможностей по производству энергии;</a:t>
            </a:r>
          </a:p>
          <a:p>
            <a:pPr indent="0" algn="ctr">
              <a:lnSpc>
                <a:spcPts val="1992"/>
              </a:lnSpc>
              <a:spcAft>
                <a:spcPts val="490"/>
              </a:spcAft>
            </a:pPr>
            <a:r>
              <a:rPr lang="ru" sz="1700">
                <a:solidFill>
                  <a:srgbClr val="FFFFFF"/>
                </a:solidFill>
                <a:latin typeface="Calibri"/>
              </a:rPr>
              <a:t>- Решения по децентрализованному энергообеспечению;</a:t>
            </a:r>
          </a:p>
          <a:p>
            <a:pPr indent="444500">
              <a:lnSpc>
                <a:spcPts val="1968"/>
              </a:lnSpc>
              <a:spcAft>
                <a:spcPts val="490"/>
              </a:spcAft>
            </a:pPr>
            <a:r>
              <a:rPr lang="ru" sz="1700">
                <a:solidFill>
                  <a:srgbClr val="FFFFFF"/>
                </a:solidFill>
                <a:latin typeface="Calibri"/>
              </a:rPr>
              <a:t>-    Реализация огромного потенциала энергосбережения;</a:t>
            </a:r>
          </a:p>
          <a:p>
            <a:pPr indent="444500">
              <a:lnSpc>
                <a:spcPts val="2070"/>
              </a:lnSpc>
            </a:pPr>
            <a:r>
              <a:rPr lang="ru" sz="1700">
                <a:solidFill>
                  <a:srgbClr val="FFFFFF"/>
                </a:solidFill>
                <a:latin typeface="Calibri"/>
              </a:rPr>
              <a:t>-    Оптимизация работы</a:t>
            </a:r>
          </a:p>
          <a:p>
            <a:pPr indent="0" algn="ctr">
              <a:lnSpc>
                <a:spcPts val="2070"/>
              </a:lnSpc>
            </a:pPr>
            <a:r>
              <a:rPr lang="ru" sz="1700">
                <a:solidFill>
                  <a:srgbClr val="FFFFFF"/>
                </a:solidFill>
                <a:latin typeface="Calibri"/>
              </a:rPr>
              <a:t>энергосистемы.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17008" y="3447288"/>
            <a:ext cx="3072384" cy="1941576"/>
          </a:xfrm>
          <a:prstGeom prst="rect">
            <a:avLst/>
          </a:prstGeom>
          <a:solidFill>
            <a:srgbClr val="4C82C0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070"/>
              </a:lnSpc>
              <a:spcAft>
                <a:spcPts val="560"/>
              </a:spcAft>
            </a:pPr>
            <a:r>
              <a:rPr lang="ru" sz="1700" b="1">
                <a:solidFill>
                  <a:srgbClr val="FFFFFF"/>
                </a:solidFill>
                <a:latin typeface="Calibri"/>
              </a:rPr>
              <a:t>Риски</a:t>
            </a:r>
          </a:p>
          <a:p>
            <a:pPr indent="0">
              <a:lnSpc>
                <a:spcPts val="2070"/>
              </a:lnSpc>
            </a:pPr>
            <a:r>
              <a:rPr lang="ru" sz="1700">
                <a:solidFill>
                  <a:srgbClr val="FFFFFF"/>
                </a:solidFill>
                <a:latin typeface="Calibri"/>
              </a:rPr>
              <a:t>-    Технологическое отставание и</a:t>
            </a:r>
          </a:p>
          <a:p>
            <a:pPr indent="0" algn="ctr">
              <a:lnSpc>
                <a:spcPts val="1968"/>
              </a:lnSpc>
            </a:pPr>
            <a:r>
              <a:rPr lang="ru" sz="1700">
                <a:solidFill>
                  <a:srgbClr val="FFFFFF"/>
                </a:solidFill>
                <a:latin typeface="Calibri"/>
              </a:rPr>
              <a:t>зависимость;</a:t>
            </a:r>
          </a:p>
          <a:p>
            <a:pPr indent="0">
              <a:lnSpc>
                <a:spcPts val="1968"/>
              </a:lnSpc>
            </a:pPr>
            <a:r>
              <a:rPr lang="ru" sz="1700">
                <a:solidFill>
                  <a:srgbClr val="FFFFFF"/>
                </a:solidFill>
                <a:latin typeface="Calibri"/>
              </a:rPr>
              <a:t>-    Расширение конкуренции на</a:t>
            </a:r>
          </a:p>
          <a:p>
            <a:pPr indent="0" algn="ctr">
              <a:lnSpc>
                <a:spcPts val="1968"/>
              </a:lnSpc>
              <a:spcAft>
                <a:spcPts val="560"/>
              </a:spcAft>
            </a:pPr>
            <a:r>
              <a:rPr lang="ru" sz="1700">
                <a:solidFill>
                  <a:srgbClr val="FFFFFF"/>
                </a:solidFill>
                <a:latin typeface="Calibri"/>
              </a:rPr>
              <a:t>внешних рынках;</a:t>
            </a:r>
          </a:p>
          <a:p>
            <a:pPr marL="152400" indent="0">
              <a:lnSpc>
                <a:spcPts val="2070"/>
              </a:lnSpc>
            </a:pPr>
            <a:r>
              <a:rPr lang="ru" sz="1700">
                <a:solidFill>
                  <a:srgbClr val="FFFFFF"/>
                </a:solidFill>
                <a:latin typeface="Calibri"/>
              </a:rPr>
              <a:t>-    Снижение доходов от ТЭК в</a:t>
            </a:r>
          </a:p>
          <a:p>
            <a:pPr indent="0" algn="ctr">
              <a:lnSpc>
                <a:spcPts val="2070"/>
              </a:lnSpc>
            </a:pPr>
            <a:r>
              <a:rPr lang="ru" sz="1700">
                <a:solidFill>
                  <a:srgbClr val="FFFFFF"/>
                </a:solidFill>
                <a:latin typeface="Calibri"/>
              </a:rPr>
              <a:t>экономике.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5776" y="6422136"/>
            <a:ext cx="6632448" cy="2011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50"/>
              </a:lnSpc>
            </a:pPr>
            <a:r>
              <a:rPr lang="ru" sz="1600" b="1" i="1">
                <a:solidFill>
                  <a:srgbClr val="C00000"/>
                </a:solidFill>
                <a:latin typeface="Calibri"/>
              </a:rPr>
              <a:t>Нужно грамотно использовать возможности и минимизировать риски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071546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 </a:t>
            </a:r>
            <a:r>
              <a:rPr lang="ru-RU" b="1" dirty="0" smtClean="0">
                <a:solidFill>
                  <a:srgbClr val="0070C0"/>
                </a:solidFill>
              </a:rPr>
              <a:t>диверсификацией</a:t>
            </a:r>
            <a:r>
              <a:rPr lang="ru-RU" dirty="0" smtClean="0"/>
              <a:t> структуры энергопотребления понимается использование различных источников энергии, поставщиков и маршрутов транспортировки энергетических ресурсов в целях снижения зависимости только от одного ресурса или поставщика.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14678" y="285728"/>
            <a:ext cx="260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Термины и определения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8" y="1207008"/>
            <a:ext cx="1712976" cy="1155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8" y="2493264"/>
            <a:ext cx="1712976" cy="1158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44" y="3785616"/>
            <a:ext cx="1688592" cy="1146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48" y="5071872"/>
            <a:ext cx="1712976" cy="11551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4600" y="1444752"/>
            <a:ext cx="5971032" cy="2005584"/>
          </a:xfrm>
          <a:prstGeom prst="rect">
            <a:avLst/>
          </a:prstGeom>
          <a:solidFill>
            <a:srgbClr val="4C82C0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048"/>
              </a:lnSpc>
              <a:spcAft>
                <a:spcPts val="2800"/>
              </a:spcAft>
            </a:pPr>
            <a:r>
              <a:rPr lang="ru" sz="2700">
                <a:solidFill>
                  <a:srgbClr val="FFFF00"/>
                </a:solidFill>
                <a:latin typeface="Calibri"/>
              </a:rPr>
              <a:t>Исторические процессы инновационного развития в энергетике</a:t>
            </a:r>
          </a:p>
          <a:p>
            <a:pPr indent="0">
              <a:lnSpc>
                <a:spcPts val="3072"/>
              </a:lnSpc>
              <a:spcAft>
                <a:spcPts val="2800"/>
              </a:spcAft>
            </a:pPr>
            <a:r>
              <a:rPr lang="ru" sz="2700">
                <a:solidFill>
                  <a:srgbClr val="FFFFFF"/>
                </a:solidFill>
                <a:latin typeface="Calibri"/>
              </a:rPr>
              <a:t>Ключевые перспективные направления инноваций в энергетике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44496" y="3962400"/>
            <a:ext cx="5193792" cy="774192"/>
          </a:xfrm>
          <a:prstGeom prst="rect">
            <a:avLst/>
          </a:prstGeom>
          <a:solidFill>
            <a:srgbClr val="4C82C0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048"/>
              </a:lnSpc>
              <a:spcBef>
                <a:spcPts val="2800"/>
              </a:spcBef>
              <a:spcAft>
                <a:spcPts val="2800"/>
              </a:spcAft>
            </a:pPr>
            <a:r>
              <a:rPr lang="ru" sz="2700">
                <a:solidFill>
                  <a:srgbClr val="FFFFFF"/>
                </a:solidFill>
                <a:latin typeface="Calibri"/>
              </a:rPr>
              <a:t>Трансформация энергетических рынков под влиянием инноваций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4600" y="5312664"/>
            <a:ext cx="4663440" cy="713232"/>
          </a:xfrm>
          <a:prstGeom prst="rect">
            <a:avLst/>
          </a:prstGeom>
          <a:solidFill>
            <a:srgbClr val="4C82C0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072"/>
              </a:lnSpc>
              <a:spcBef>
                <a:spcPts val="2800"/>
              </a:spcBef>
            </a:pPr>
            <a:r>
              <a:rPr lang="ru" sz="2700">
                <a:solidFill>
                  <a:srgbClr val="FFFFFF"/>
                </a:solidFill>
                <a:latin typeface="Calibri"/>
              </a:rPr>
              <a:t>Возможности инновационного развития в России и риски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7472" y="188976"/>
            <a:ext cx="5565648" cy="283464"/>
          </a:xfrm>
          <a:prstGeom prst="rect">
            <a:avLst/>
          </a:prstGeom>
          <a:solidFill>
            <a:srgbClr val="4C82C0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810"/>
              </a:lnSpc>
            </a:pPr>
            <a:r>
              <a:rPr lang="ru" sz="2300">
                <a:solidFill>
                  <a:srgbClr val="FFFFFF"/>
                </a:solidFill>
                <a:latin typeface="Calibri"/>
              </a:rPr>
              <a:t>Инновационное развитие мира ускоряется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9048" y="856488"/>
            <a:ext cx="4425696" cy="2011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50"/>
              </a:lnSpc>
            </a:pPr>
            <a:r>
              <a:rPr lang="ru" sz="1600" b="1">
                <a:solidFill>
                  <a:srgbClr val="7F7F7F"/>
                </a:solidFill>
                <a:latin typeface="Calibri"/>
              </a:rPr>
              <a:t>История технологических революций и прорывов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8296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572396" y="128586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9652" y="5804926"/>
            <a:ext cx="500065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dirty="0" smtClean="0">
                <a:solidFill>
                  <a:srgbClr val="C00000"/>
                </a:solidFill>
              </a:rPr>
              <a:t>2020</a:t>
            </a:r>
            <a:endParaRPr lang="ru-RU" sz="1150" dirty="0">
              <a:solidFill>
                <a:srgbClr val="C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60" y="838200"/>
            <a:ext cx="2526792" cy="57576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8432" y="33528"/>
            <a:ext cx="4885944" cy="563880"/>
          </a:xfrm>
          <a:prstGeom prst="rect">
            <a:avLst/>
          </a:prstGeom>
          <a:solidFill>
            <a:srgbClr val="4C82C0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376"/>
              </a:lnSpc>
            </a:pPr>
            <a:r>
              <a:rPr lang="ru" sz="1900">
                <a:solidFill>
                  <a:srgbClr val="FFFFFF"/>
                </a:solidFill>
                <a:latin typeface="Calibri"/>
              </a:rPr>
              <a:t>Срок службы отдельных видов энергоемкого оборудования, гг.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857232"/>
            <a:ext cx="1304544" cy="8351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1536"/>
              </a:lnSpc>
            </a:pPr>
            <a:r>
              <a:rPr lang="ru" sz="550" dirty="0">
                <a:solidFill>
                  <a:srgbClr val="312D40"/>
                </a:solidFill>
                <a:latin typeface="Bookman Old Style"/>
              </a:rPr>
              <a:t>Городская инфраструктура Жилищный сектор </a:t>
            </a:r>
            <a:endParaRPr lang="ru" sz="550" dirty="0" smtClean="0">
              <a:solidFill>
                <a:srgbClr val="312D40"/>
              </a:solidFill>
              <a:latin typeface="Bookman Old Style"/>
            </a:endParaRPr>
          </a:p>
          <a:p>
            <a:pPr indent="0" algn="r">
              <a:lnSpc>
                <a:spcPts val="1536"/>
              </a:lnSpc>
            </a:pPr>
            <a:r>
              <a:rPr lang="ru" sz="550" dirty="0" smtClean="0">
                <a:solidFill>
                  <a:srgbClr val="312D40"/>
                </a:solidFill>
                <a:latin typeface="Bookman Old Style"/>
              </a:rPr>
              <a:t>Крупные ГЭС</a:t>
            </a:r>
          </a:p>
          <a:p>
            <a:pPr indent="0" algn="r">
              <a:lnSpc>
                <a:spcPts val="1536"/>
              </a:lnSpc>
            </a:pPr>
            <a:r>
              <a:rPr lang="ru" sz="550" dirty="0" smtClean="0">
                <a:solidFill>
                  <a:srgbClr val="312D40"/>
                </a:solidFill>
                <a:latin typeface="Bookman Old Style"/>
              </a:rPr>
              <a:t> Угольные ТЭЦ </a:t>
            </a:r>
          </a:p>
          <a:p>
            <a:pPr indent="0" algn="r">
              <a:lnSpc>
                <a:spcPts val="1536"/>
              </a:lnSpc>
            </a:pPr>
            <a:r>
              <a:rPr lang="ru" sz="550" dirty="0" smtClean="0">
                <a:solidFill>
                  <a:srgbClr val="312D40"/>
                </a:solidFill>
                <a:latin typeface="Bookman Old Style"/>
              </a:rPr>
              <a:t>АЭС</a:t>
            </a:r>
            <a:endParaRPr lang="ru" sz="550" dirty="0">
              <a:solidFill>
                <a:srgbClr val="312D40"/>
              </a:solidFill>
              <a:latin typeface="Bookman Old Styl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857364"/>
            <a:ext cx="1405128" cy="2560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177800">
              <a:lnSpc>
                <a:spcPts val="1584"/>
              </a:lnSpc>
            </a:pPr>
            <a:r>
              <a:rPr lang="ru" sz="550" dirty="0">
                <a:solidFill>
                  <a:srgbClr val="312D40"/>
                </a:solidFill>
                <a:latin typeface="Bookman Old Style"/>
              </a:rPr>
              <a:t>Парогазовые электростанции Топливные элементы (э/э)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214554"/>
            <a:ext cx="1341120" cy="2651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406400">
              <a:lnSpc>
                <a:spcPts val="1584"/>
              </a:lnSpc>
            </a:pPr>
            <a:r>
              <a:rPr lang="ru" sz="550" dirty="0">
                <a:solidFill>
                  <a:srgbClr val="312D40"/>
                </a:solidFill>
                <a:latin typeface="Bookman Old Style"/>
              </a:rPr>
              <a:t>Фотоэлектрические станции Ветряные турбины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714620"/>
            <a:ext cx="2029968" cy="4358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1536"/>
              </a:lnSpc>
            </a:pPr>
            <a:r>
              <a:rPr lang="ru" sz="550" dirty="0">
                <a:solidFill>
                  <a:srgbClr val="312D40"/>
                </a:solidFill>
                <a:latin typeface="Bookman Old Style"/>
              </a:rPr>
              <a:t>Передача и распределение электроэнергии </a:t>
            </a:r>
            <a:endParaRPr lang="ru" sz="550" dirty="0" smtClean="0">
              <a:solidFill>
                <a:srgbClr val="312D40"/>
              </a:solidFill>
              <a:latin typeface="Bookman Old Style"/>
            </a:endParaRPr>
          </a:p>
          <a:p>
            <a:pPr indent="0" algn="r">
              <a:lnSpc>
                <a:spcPts val="1536"/>
              </a:lnSpc>
            </a:pPr>
            <a:r>
              <a:rPr lang="ru" sz="550" dirty="0" smtClean="0">
                <a:solidFill>
                  <a:srgbClr val="312D40"/>
                </a:solidFill>
                <a:latin typeface="Bookman Old Style"/>
              </a:rPr>
              <a:t>Трубопроводы </a:t>
            </a:r>
          </a:p>
          <a:p>
            <a:pPr indent="0" algn="r">
              <a:lnSpc>
                <a:spcPts val="1536"/>
              </a:lnSpc>
            </a:pPr>
            <a:r>
              <a:rPr lang="ru" sz="550" dirty="0" smtClean="0">
                <a:latin typeface="Bookman Old Style"/>
              </a:rPr>
              <a:t>НПЗ</a:t>
            </a:r>
            <a:endParaRPr lang="ru" sz="550" dirty="0">
              <a:latin typeface="Bookman Old Style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3286124"/>
            <a:ext cx="207264" cy="487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1536"/>
              </a:lnSpc>
            </a:pPr>
            <a:r>
              <a:rPr lang="ru" sz="550" dirty="0" smtClean="0">
                <a:solidFill>
                  <a:srgbClr val="312D40"/>
                </a:solidFill>
                <a:latin typeface="Bookman Old Style"/>
              </a:rPr>
              <a:t>АЗ</a:t>
            </a:r>
            <a:endParaRPr lang="ru" sz="550" dirty="0">
              <a:solidFill>
                <a:srgbClr val="312D40"/>
              </a:solidFill>
              <a:latin typeface="Bookman Old Style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8968" y="3572256"/>
            <a:ext cx="1048512" cy="670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620"/>
              </a:lnSpc>
              <a:spcAft>
                <a:spcPts val="700"/>
              </a:spcAft>
            </a:pPr>
            <a:r>
              <a:rPr lang="ru" sz="550">
                <a:solidFill>
                  <a:srgbClr val="312D40"/>
                </a:solidFill>
                <a:latin typeface="Bookman Old Style"/>
              </a:rPr>
              <a:t>Разработка самолетов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3714752"/>
            <a:ext cx="1600200" cy="411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444500" algn="just">
              <a:lnSpc>
                <a:spcPts val="1368"/>
              </a:lnSpc>
            </a:pPr>
            <a:r>
              <a:rPr lang="ru" sz="550" dirty="0">
                <a:solidFill>
                  <a:srgbClr val="312D40"/>
                </a:solidFill>
                <a:latin typeface="Bookman Old Style"/>
              </a:rPr>
              <a:t>Заводы по производству цемента Эксплуатация самолетов </a:t>
            </a:r>
            <a:endParaRPr lang="ru" sz="550" dirty="0" smtClean="0">
              <a:solidFill>
                <a:srgbClr val="312D40"/>
              </a:solidFill>
              <a:latin typeface="Bookman Old Style"/>
            </a:endParaRPr>
          </a:p>
          <a:p>
            <a:pPr indent="-444500" algn="just">
              <a:lnSpc>
                <a:spcPts val="1368"/>
              </a:lnSpc>
            </a:pPr>
            <a:r>
              <a:rPr lang="ru" sz="550" dirty="0" smtClean="0">
                <a:solidFill>
                  <a:srgbClr val="312D40"/>
                </a:solidFill>
                <a:latin typeface="Bookman Old Style"/>
              </a:rPr>
              <a:t>Нефтехимический </a:t>
            </a:r>
            <a:r>
              <a:rPr lang="ru" sz="550" dirty="0">
                <a:solidFill>
                  <a:srgbClr val="312D40"/>
                </a:solidFill>
                <a:latin typeface="Bookman Old Style"/>
              </a:rPr>
              <a:t>завод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64920" y="4379976"/>
            <a:ext cx="1456944" cy="640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620"/>
              </a:lnSpc>
              <a:spcAft>
                <a:spcPts val="700"/>
              </a:spcAft>
            </a:pPr>
            <a:r>
              <a:rPr lang="ru" sz="550" dirty="0">
                <a:solidFill>
                  <a:srgbClr val="312D40"/>
                </a:solidFill>
                <a:latin typeface="Bookman Old Style"/>
              </a:rPr>
              <a:t>Завод по произвосдству стали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71016" y="4593336"/>
            <a:ext cx="1447800" cy="670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620"/>
              </a:lnSpc>
            </a:pPr>
            <a:r>
              <a:rPr lang="ru" sz="550">
                <a:solidFill>
                  <a:srgbClr val="312D40"/>
                </a:solidFill>
                <a:latin typeface="Bookman Old Style"/>
              </a:rPr>
              <a:t>Промышленное оборудование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19200" y="4733544"/>
            <a:ext cx="1487424" cy="670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620"/>
              </a:lnSpc>
            </a:pPr>
            <a:r>
              <a:rPr lang="ru" sz="550">
                <a:solidFill>
                  <a:srgbClr val="312D40"/>
                </a:solidFill>
                <a:latin typeface="Bookman Old Style"/>
              </a:rPr>
              <a:t>Кондиционеры и обогреватели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25296" y="4815840"/>
            <a:ext cx="1200912" cy="670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620"/>
              </a:lnSpc>
            </a:pPr>
            <a:r>
              <a:rPr lang="ru" sz="550">
                <a:solidFill>
                  <a:srgbClr val="312D40"/>
                </a:solidFill>
                <a:latin typeface="Bookman Old Style"/>
              </a:rPr>
              <a:t>(бытовое использование)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74064" y="4916424"/>
            <a:ext cx="1487424" cy="146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648"/>
              </a:lnSpc>
              <a:spcAft>
                <a:spcPts val="700"/>
              </a:spcAft>
            </a:pPr>
            <a:r>
              <a:rPr lang="ru" sz="550">
                <a:solidFill>
                  <a:srgbClr val="312D40"/>
                </a:solidFill>
                <a:latin typeface="Bookman Old Style"/>
              </a:rPr>
              <a:t>Кондиционеры и обогреватели (коммерческое использование)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5143512"/>
            <a:ext cx="1054608" cy="487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1584"/>
              </a:lnSpc>
            </a:pPr>
            <a:r>
              <a:rPr lang="ru" sz="550" dirty="0">
                <a:solidFill>
                  <a:srgbClr val="312D40"/>
                </a:solidFill>
                <a:latin typeface="Bookman Old Style"/>
              </a:rPr>
              <a:t>Легковые автомобили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5357826"/>
            <a:ext cx="1807464" cy="10576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1584"/>
              </a:lnSpc>
            </a:pPr>
            <a:r>
              <a:rPr lang="ru" sz="550" dirty="0">
                <a:solidFill>
                  <a:srgbClr val="312D40"/>
                </a:solidFill>
                <a:latin typeface="Bookman Old Style"/>
              </a:rPr>
              <a:t>Бытовая техника Электронагреватели воды Бытовая электротехника </a:t>
            </a:r>
            <a:endParaRPr lang="ru" sz="550" dirty="0" smtClean="0">
              <a:solidFill>
                <a:srgbClr val="312D40"/>
              </a:solidFill>
              <a:latin typeface="Bookman Old Style"/>
            </a:endParaRPr>
          </a:p>
          <a:p>
            <a:pPr indent="0" algn="r">
              <a:lnSpc>
                <a:spcPts val="1584"/>
              </a:lnSpc>
            </a:pPr>
            <a:r>
              <a:rPr lang="ru" sz="550" dirty="0" smtClean="0">
                <a:solidFill>
                  <a:srgbClr val="312D40"/>
                </a:solidFill>
                <a:latin typeface="Bookman Old Style"/>
              </a:rPr>
              <a:t>Люммннсцентные </a:t>
            </a:r>
          </a:p>
          <a:p>
            <a:pPr indent="0" algn="r">
              <a:lnSpc>
                <a:spcPts val="1584"/>
              </a:lnSpc>
            </a:pPr>
            <a:r>
              <a:rPr lang="ru" sz="550" dirty="0" smtClean="0">
                <a:solidFill>
                  <a:srgbClr val="312D40"/>
                </a:solidFill>
                <a:latin typeface="Bookman Old Style"/>
              </a:rPr>
              <a:t>лампы </a:t>
            </a:r>
            <a:r>
              <a:rPr lang="ru" sz="550" dirty="0">
                <a:solidFill>
                  <a:srgbClr val="312D40"/>
                </a:solidFill>
                <a:latin typeface="Bookman Old Style"/>
              </a:rPr>
              <a:t>накаливания </a:t>
            </a:r>
            <a:endParaRPr lang="ru" sz="550" dirty="0" smtClean="0">
              <a:solidFill>
                <a:srgbClr val="312D40"/>
              </a:solidFill>
              <a:latin typeface="Bookman Old Style"/>
            </a:endParaRPr>
          </a:p>
          <a:p>
            <a:pPr indent="0" algn="r">
              <a:lnSpc>
                <a:spcPts val="1584"/>
              </a:lnSpc>
            </a:pPr>
            <a:r>
              <a:rPr lang="ru" sz="550" dirty="0" smtClean="0">
                <a:solidFill>
                  <a:srgbClr val="312D40"/>
                </a:solidFill>
                <a:latin typeface="Bookman Old Style"/>
              </a:rPr>
              <a:t>Офисное </a:t>
            </a:r>
            <a:r>
              <a:rPr lang="ru" sz="550" dirty="0">
                <a:solidFill>
                  <a:srgbClr val="312D40"/>
                </a:solidFill>
                <a:latin typeface="Bookman Old Style"/>
              </a:rPr>
              <a:t>оборудование </a:t>
            </a:r>
            <a:endParaRPr lang="ru" sz="550" dirty="0" smtClean="0">
              <a:solidFill>
                <a:srgbClr val="312D40"/>
              </a:solidFill>
              <a:latin typeface="Bookman Old Style"/>
            </a:endParaRPr>
          </a:p>
          <a:p>
            <a:pPr indent="0" algn="r">
              <a:lnSpc>
                <a:spcPts val="1584"/>
              </a:lnSpc>
            </a:pPr>
            <a:r>
              <a:rPr lang="ru" sz="550" dirty="0" smtClean="0">
                <a:solidFill>
                  <a:srgbClr val="312D40"/>
                </a:solidFill>
                <a:latin typeface="Bookman Old Style"/>
              </a:rPr>
              <a:t>Лампы </a:t>
            </a:r>
            <a:r>
              <a:rPr lang="ru" sz="550" dirty="0">
                <a:solidFill>
                  <a:srgbClr val="312D40"/>
                </a:solidFill>
                <a:latin typeface="Bookman Old Style"/>
              </a:rPr>
              <a:t>накаливания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31592" y="6638544"/>
            <a:ext cx="2569464" cy="701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920"/>
              </a:lnSpc>
            </a:pPr>
            <a:r>
              <a:rPr lang="ru" sz="750">
                <a:solidFill>
                  <a:srgbClr val="312D40"/>
                </a:solidFill>
                <a:latin typeface="Calibri"/>
              </a:rPr>
              <a:t>О 20    40    60    80    100    120    140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65648" y="862584"/>
            <a:ext cx="2996184" cy="12527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620"/>
              </a:lnSpc>
              <a:spcAft>
                <a:spcPts val="1120"/>
              </a:spcAft>
            </a:pPr>
            <a:r>
              <a:rPr lang="ru" sz="550" dirty="0">
                <a:solidFill>
                  <a:srgbClr val="312D40"/>
                </a:solidFill>
                <a:latin typeface="Bookman Old Style"/>
              </a:rPr>
              <a:t>ЖилпшныЛ сектор</a:t>
            </a:r>
          </a:p>
          <a:p>
            <a:pPr marR="1921764" indent="0">
              <a:lnSpc>
                <a:spcPts val="576"/>
              </a:lnSpc>
              <a:spcAft>
                <a:spcPts val="840"/>
              </a:spcAft>
            </a:pPr>
            <a:r>
              <a:rPr lang="ru" sz="550" dirty="0">
                <a:solidFill>
                  <a:srgbClr val="312D40"/>
                </a:solidFill>
                <a:latin typeface="Bookman Old Style"/>
              </a:rPr>
              <a:t>■ Переработка, транспорт и </a:t>
            </a:r>
            <a:r>
              <a:rPr lang="ru" sz="500" dirty="0">
                <a:solidFill>
                  <a:srgbClr val="59595A"/>
                </a:solidFill>
                <a:latin typeface="Bookman Old Style"/>
              </a:rPr>
              <a:t>дистрибуция</a:t>
            </a:r>
          </a:p>
          <a:p>
            <a:pPr indent="0">
              <a:lnSpc>
                <a:spcPts val="620"/>
              </a:lnSpc>
              <a:spcAft>
                <a:spcPts val="1680"/>
              </a:spcAft>
            </a:pPr>
            <a:r>
              <a:rPr lang="ru" sz="550" dirty="0">
                <a:solidFill>
                  <a:srgbClr val="312D40"/>
                </a:solidFill>
                <a:latin typeface="Bookman Old Style"/>
              </a:rPr>
              <a:t>Конечное потребление</a:t>
            </a:r>
          </a:p>
          <a:p>
            <a:pPr indent="0">
              <a:lnSpc>
                <a:spcPts val="1440"/>
              </a:lnSpc>
              <a:spcAft>
                <a:spcPts val="8190"/>
              </a:spcAft>
            </a:pPr>
            <a:r>
              <a:rPr lang="ru" sz="1100" dirty="0">
                <a:latin typeface="Calibri"/>
              </a:rPr>
              <a:t>* столбцы указывают средний срок службы, линии - диапазоны окончания срока службы.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29072" y="3587496"/>
            <a:ext cx="3130296" cy="26426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17500">
              <a:lnSpc>
                <a:spcPts val="1920"/>
              </a:lnSpc>
              <a:spcBef>
                <a:spcPts val="8190"/>
              </a:spcBef>
            </a:pPr>
            <a:r>
              <a:rPr lang="ru" sz="1600" b="1" i="1">
                <a:solidFill>
                  <a:srgbClr val="C00000"/>
                </a:solidFill>
                <a:latin typeface="Calibri"/>
              </a:rPr>
              <a:t>Скорость технологического обновления принципиально зависит от сроков эксплуатации. Новая технология в мобильных телефонах получит широкое применение (будет использоваться более чем в 50% оборудования) через 2-3 года, в авиации через лет через 40, а в жилищном секторе - более чем через 60 лет.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080" y="1277112"/>
            <a:ext cx="466344" cy="838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68" y="1301496"/>
            <a:ext cx="2282952" cy="4288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752" y="2252472"/>
            <a:ext cx="2090928" cy="3337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960" y="3139440"/>
            <a:ext cx="1530096" cy="24505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6136" y="15240"/>
            <a:ext cx="6861048" cy="518160"/>
          </a:xfrm>
          <a:prstGeom prst="rect">
            <a:avLst/>
          </a:prstGeom>
          <a:solidFill>
            <a:srgbClr val="4C82C0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400"/>
              </a:lnSpc>
              <a:spcAft>
                <a:spcPts val="840"/>
              </a:spcAft>
            </a:pPr>
            <a:r>
              <a:rPr lang="ru" sz="1900">
                <a:solidFill>
                  <a:srgbClr val="FFFFFF"/>
                </a:solidFill>
                <a:latin typeface="Calibri"/>
              </a:rPr>
              <a:t>Ключевым фактором, определяющим возможность внедрения технологий является стоимость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47760" y="173736"/>
            <a:ext cx="179832" cy="265176"/>
          </a:xfrm>
          <a:prstGeom prst="rect">
            <a:avLst/>
          </a:prstGeom>
          <a:solidFill>
            <a:srgbClr val="4C82C0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420"/>
              </a:lnSpc>
            </a:pPr>
            <a:r>
              <a:rPr lang="ru" sz="280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00784" y="786384"/>
            <a:ext cx="527304" cy="176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070"/>
              </a:lnSpc>
            </a:pPr>
            <a:r>
              <a:rPr lang="ru" sz="1700" b="1">
                <a:solidFill>
                  <a:srgbClr val="7F7F7F"/>
                </a:solidFill>
                <a:latin typeface="Calibri"/>
              </a:rPr>
              <a:t>60 Вт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22064" y="801624"/>
            <a:ext cx="515112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070"/>
              </a:lnSpc>
              <a:spcBef>
                <a:spcPts val="840"/>
              </a:spcBef>
            </a:pPr>
            <a:r>
              <a:rPr lang="ru" sz="1700" b="1">
                <a:solidFill>
                  <a:srgbClr val="7F7F7F"/>
                </a:solidFill>
                <a:latin typeface="Calibri"/>
              </a:rPr>
              <a:t>15 Вт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0456" y="6019800"/>
            <a:ext cx="7943088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950"/>
              </a:lnSpc>
            </a:pPr>
            <a:r>
              <a:rPr lang="ru" sz="1600" b="1" i="1">
                <a:solidFill>
                  <a:srgbClr val="C00000"/>
                </a:solidFill>
                <a:latin typeface="Calibri"/>
              </a:rPr>
              <a:t>Но есть и другие факторы: гос. политика стимулирования и поддержки, технические</a:t>
            </a:r>
          </a:p>
          <a:p>
            <a:pPr indent="0" algn="ctr">
              <a:lnSpc>
                <a:spcPts val="1950"/>
              </a:lnSpc>
            </a:pPr>
            <a:r>
              <a:rPr lang="ru" sz="1600" b="1" i="1">
                <a:solidFill>
                  <a:srgbClr val="C00000"/>
                </a:solidFill>
                <a:latin typeface="Calibri"/>
              </a:rPr>
              <a:t>показатели, экологичность и др.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8" y="1207008"/>
            <a:ext cx="1712976" cy="1155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8" y="2493264"/>
            <a:ext cx="1712976" cy="1158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44" y="3785616"/>
            <a:ext cx="1688592" cy="1146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48" y="5071872"/>
            <a:ext cx="1712976" cy="11551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4600" y="1444752"/>
            <a:ext cx="5971032" cy="2005584"/>
          </a:xfrm>
          <a:prstGeom prst="rect">
            <a:avLst/>
          </a:prstGeom>
          <a:solidFill>
            <a:srgbClr val="4C82C0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048"/>
              </a:lnSpc>
              <a:spcAft>
                <a:spcPts val="2800"/>
              </a:spcAft>
            </a:pPr>
            <a:r>
              <a:rPr lang="ru" sz="2700">
                <a:solidFill>
                  <a:srgbClr val="FFFFFF"/>
                </a:solidFill>
                <a:latin typeface="Calibri"/>
              </a:rPr>
              <a:t>Исторические процессы инновационного развития в энергетике</a:t>
            </a:r>
          </a:p>
          <a:p>
            <a:pPr indent="0">
              <a:lnSpc>
                <a:spcPts val="3072"/>
              </a:lnSpc>
              <a:spcAft>
                <a:spcPts val="2800"/>
              </a:spcAft>
            </a:pPr>
            <a:r>
              <a:rPr lang="ru" sz="2700">
                <a:solidFill>
                  <a:srgbClr val="FFFF00"/>
                </a:solidFill>
                <a:latin typeface="Calibri"/>
              </a:rPr>
              <a:t>Ключевые перспективные направления инноваций в энергетике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44496" y="3962400"/>
            <a:ext cx="5193792" cy="774192"/>
          </a:xfrm>
          <a:prstGeom prst="rect">
            <a:avLst/>
          </a:prstGeom>
          <a:solidFill>
            <a:srgbClr val="4C82C0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048"/>
              </a:lnSpc>
              <a:spcBef>
                <a:spcPts val="2800"/>
              </a:spcBef>
              <a:spcAft>
                <a:spcPts val="2800"/>
              </a:spcAft>
            </a:pPr>
            <a:r>
              <a:rPr lang="ru" sz="2700">
                <a:solidFill>
                  <a:srgbClr val="FFFFFF"/>
                </a:solidFill>
                <a:latin typeface="Calibri"/>
              </a:rPr>
              <a:t>Трансформация энергетических рынков под влиянием инноваций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4600" y="5312664"/>
            <a:ext cx="4663440" cy="713232"/>
          </a:xfrm>
          <a:prstGeom prst="rect">
            <a:avLst/>
          </a:prstGeom>
          <a:solidFill>
            <a:srgbClr val="4C82C0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072"/>
              </a:lnSpc>
              <a:spcBef>
                <a:spcPts val="2800"/>
              </a:spcBef>
            </a:pPr>
            <a:r>
              <a:rPr lang="ru" sz="2700">
                <a:solidFill>
                  <a:srgbClr val="FFFFFF"/>
                </a:solidFill>
                <a:latin typeface="Calibri"/>
              </a:rPr>
              <a:t>Возможности инновационного развития в России и риски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6672" y="2996184"/>
            <a:ext cx="6031992" cy="4297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270"/>
              </a:lnSpc>
            </a:pPr>
            <a:r>
              <a:rPr lang="ru" sz="3500" i="1">
                <a:solidFill>
                  <a:srgbClr val="0070C0"/>
                </a:solidFill>
                <a:latin typeface="Calibri"/>
              </a:rPr>
              <a:t>Производство энергоресурсов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" y="978408"/>
            <a:ext cx="4181856" cy="25237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60" y="978408"/>
            <a:ext cx="4184904" cy="2529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36" y="4587240"/>
            <a:ext cx="4178808" cy="1344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208" y="4005072"/>
            <a:ext cx="4181856" cy="20482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5656" y="27432"/>
            <a:ext cx="7031736" cy="329734"/>
          </a:xfrm>
          <a:prstGeom prst="rect">
            <a:avLst/>
          </a:prstGeom>
          <a:solidFill>
            <a:srgbClr val="4C82C0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640"/>
              </a:lnSpc>
            </a:pPr>
            <a:r>
              <a:rPr lang="ru" sz="2200" dirty="0">
                <a:solidFill>
                  <a:srgbClr val="FFFFFF"/>
                </a:solidFill>
                <a:latin typeface="Calibri"/>
              </a:rPr>
              <a:t>Ключевые направления развития технологий производства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0416" y="426720"/>
            <a:ext cx="926592" cy="287636"/>
          </a:xfrm>
          <a:prstGeom prst="rect">
            <a:avLst/>
          </a:prstGeom>
          <a:solidFill>
            <a:srgbClr val="4C82C0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640"/>
              </a:lnSpc>
            </a:pPr>
            <a:r>
              <a:rPr lang="ru" sz="2200" dirty="0">
                <a:solidFill>
                  <a:srgbClr val="FFFFFF"/>
                </a:solidFill>
                <a:latin typeface="Calibri"/>
              </a:rPr>
              <a:t>энергии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752856"/>
            <a:ext cx="4227576" cy="1737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60"/>
              </a:lnSpc>
            </a:pPr>
            <a:r>
              <a:rPr lang="ru" sz="1200" b="1">
                <a:solidFill>
                  <a:srgbClr val="7F7F7F"/>
                </a:solidFill>
                <a:latin typeface="Calibri"/>
              </a:rPr>
              <a:t>Производство/переработка традиционных ископаемых топлив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2272" y="2938272"/>
            <a:ext cx="3389376" cy="505968"/>
          </a:xfrm>
          <a:prstGeom prst="rect">
            <a:avLst/>
          </a:prstGeom>
          <a:solidFill>
            <a:srgbClr val="BBC7D2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40"/>
              </a:lnSpc>
            </a:pPr>
            <a:r>
              <a:rPr lang="ru" sz="1100">
                <a:solidFill>
                  <a:srgbClr val="59595A"/>
                </a:solidFill>
                <a:latin typeface="Calibri"/>
              </a:rPr>
              <a:t>Методы увеличения нефтегазоотдачи, «умные» месторождения, глубоководная добыча и добыча в сложных условиях, и др.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50536" y="746760"/>
            <a:ext cx="3511296" cy="1615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60"/>
              </a:lnSpc>
            </a:pPr>
            <a:r>
              <a:rPr lang="ru" sz="1200" b="1">
                <a:solidFill>
                  <a:srgbClr val="7F7F7F"/>
                </a:solidFill>
                <a:latin typeface="Calibri"/>
              </a:rPr>
              <a:t>Производство энергии из неископаемых источников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42432" y="981456"/>
            <a:ext cx="109728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40"/>
              </a:lnSpc>
            </a:pPr>
            <a:r>
              <a:rPr lang="ru" sz="1100">
                <a:solidFill>
                  <a:srgbClr val="032959"/>
                </a:solidFill>
                <a:latin typeface="Calibri"/>
              </a:rPr>
              <a:t>/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20512" y="3078480"/>
            <a:ext cx="3093720" cy="3840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698500">
              <a:lnSpc>
                <a:spcPts val="2352"/>
              </a:lnSpc>
            </a:pPr>
            <a:r>
              <a:rPr lang="ru" sz="1100">
                <a:solidFill>
                  <a:srgbClr val="59595A"/>
                </a:solidFill>
                <a:latin typeface="Calibri"/>
              </a:rPr>
              <a:t>, ветряные, геотермальные, гидростанции и др. </a:t>
            </a:r>
            <a:r>
              <a:rPr lang="en-US" sz="1100">
                <a:solidFill>
                  <a:srgbClr val="ADA7A5"/>
                </a:solidFill>
                <a:latin typeface="Calibri"/>
              </a:rPr>
              <a:t>ilOHS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6616" y="3718560"/>
            <a:ext cx="4023360" cy="1615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60"/>
              </a:lnSpc>
            </a:pPr>
            <a:r>
              <a:rPr lang="ru" sz="1200" b="1">
                <a:solidFill>
                  <a:srgbClr val="7F7F7F"/>
                </a:solidFill>
                <a:latin typeface="Calibri"/>
              </a:rPr>
              <a:t>Технологии хранения, транспортировки и передачи энергии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10328" y="3721608"/>
            <a:ext cx="3767328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60"/>
              </a:lnSpc>
            </a:pPr>
            <a:r>
              <a:rPr lang="ru" sz="1200" b="1">
                <a:solidFill>
                  <a:srgbClr val="7F7F7F"/>
                </a:solidFill>
                <a:latin typeface="Calibri"/>
              </a:rPr>
              <a:t>Добыча и переработка нетрадиционных углеводородов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5216" y="5937504"/>
            <a:ext cx="3508248" cy="545592"/>
          </a:xfrm>
          <a:prstGeom prst="rect">
            <a:avLst/>
          </a:prstGeom>
          <a:solidFill>
            <a:srgbClr val="D7D7D6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440"/>
              </a:lnSpc>
            </a:pPr>
            <a:r>
              <a:rPr lang="ru" sz="1100">
                <a:solidFill>
                  <a:srgbClr val="59595A"/>
                </a:solidFill>
                <a:latin typeface="Calibri"/>
              </a:rPr>
              <a:t>Технологии малотоннажного СПГ, бесшовные трубопроводы и с повышенным давлением, присадки для нефтепроводов, развитие ПХГ и нефтехранилищ, др.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55336" y="6035040"/>
            <a:ext cx="2938272" cy="356616"/>
          </a:xfrm>
          <a:prstGeom prst="rect">
            <a:avLst/>
          </a:prstGeom>
          <a:solidFill>
            <a:srgbClr val="D7D7D6"/>
          </a:solidFill>
        </p:spPr>
        <p:txBody>
          <a:bodyPr lIns="0" tIns="0" rIns="0" bIns="0">
            <a:noAutofit/>
          </a:bodyPr>
          <a:lstStyle/>
          <a:p>
            <a:pPr marR="101600" indent="0" algn="just">
              <a:lnSpc>
                <a:spcPts val="1440"/>
              </a:lnSpc>
            </a:pPr>
            <a:r>
              <a:rPr lang="ru" sz="1100">
                <a:solidFill>
                  <a:srgbClr val="59595A"/>
                </a:solidFill>
                <a:latin typeface="Calibri"/>
              </a:rPr>
              <a:t>Сланцевые плеи, метан угольных пластов, газовые гидраты, сверхтяжелые нефти и др.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4688" y="2996184"/>
            <a:ext cx="5867400" cy="4297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270"/>
              </a:lnSpc>
            </a:pPr>
            <a:r>
              <a:rPr lang="ru" sz="3500" i="1">
                <a:solidFill>
                  <a:srgbClr val="0070C0"/>
                </a:solidFill>
                <a:latin typeface="Calibri"/>
              </a:rPr>
              <a:t>Потребление энергоресурсов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705</Words>
  <PresentationFormat>Экран (4:3)</PresentationFormat>
  <Paragraphs>131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sh_ik</dc:creator>
  <cp:lastModifiedBy>user</cp:lastModifiedBy>
  <cp:revision>11</cp:revision>
  <dcterms:modified xsi:type="dcterms:W3CDTF">2023-02-08T06:15:13Z</dcterms:modified>
</cp:coreProperties>
</file>